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 type="B5JIS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text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23A0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14400" y="5080000"/>
            <a:ext cx="1778000" cy="76200"/>
          </a:xfrm>
          <a:prstGeom prst="rect">
            <a:avLst/>
          </a:prstGeom>
          <a:solidFill>
            <a:srgbClr val="0E77B9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914400" y="1524000"/>
            <a:ext cx="10414000" cy="1281430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en-US" sz="4000" b="1">
                <a:solidFill>
                  <a:srgbClr val="FFFFFF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115</a:t>
            </a:r>
            <a:r>
              <a:rPr lang="zh-TW" altLang="en-US" sz="4000" b="1">
                <a:solidFill>
                  <a:srgbClr val="FFFFFF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年中小學新興科技輔助</a:t>
            </a:r>
            <a:r>
              <a:rPr lang="en-US" altLang="zh-TW" sz="4000" b="1">
                <a:solidFill>
                  <a:srgbClr val="FFFFFF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PBL</a:t>
            </a:r>
            <a:r>
              <a:rPr lang="zh-TW" altLang="en-US" sz="4000" b="1">
                <a:solidFill>
                  <a:srgbClr val="FFFFFF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跨域課程實施計畫</a:t>
            </a:r>
            <a:endParaRPr lang="zh-TW" altLang="en-US" sz="4000" b="1">
              <a:solidFill>
                <a:srgbClr val="FFFFFF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914400" y="3175000"/>
            <a:ext cx="10414000" cy="481330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2800" b="1">
                <a:solidFill>
                  <a:srgbClr val="C1862E"/>
                </a:solidFill>
                <a:latin typeface="Microsoft JhengHei" panose="020B0604030504040204" charset="-120"/>
                <a:ea typeface="Microsoft JhengHei" panose="020B0604030504040204" charset="-120"/>
              </a:rPr>
              <a:t>背景知識與申請指引</a:t>
            </a:r>
            <a:endParaRPr lang="zh-TW" sz="2800" b="1">
              <a:solidFill>
                <a:srgbClr val="C1862E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914400" y="3810000"/>
            <a:ext cx="10414000" cy="29654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600">
                <a:solidFill>
                  <a:srgbClr val="EED7BD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問題導向學習（</a:t>
            </a:r>
            <a:r>
              <a:rPr lang="en-US" altLang="zh-TW" sz="1600">
                <a:solidFill>
                  <a:srgbClr val="EED7BD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PBL</a:t>
            </a:r>
            <a:r>
              <a:rPr lang="zh-TW" altLang="en-US" sz="1600">
                <a:solidFill>
                  <a:srgbClr val="EED7BD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）</a:t>
            </a:r>
            <a:r>
              <a:rPr lang="en-US" altLang="zh-TW" sz="1600">
                <a:solidFill>
                  <a:srgbClr val="EED7BD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lang="zh-TW" altLang="en-US" sz="1600">
                <a:solidFill>
                  <a:srgbClr val="EED7BD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×</a:t>
            </a:r>
            <a:r>
              <a:rPr lang="en-US" altLang="zh-TW" sz="1600">
                <a:solidFill>
                  <a:srgbClr val="EED7BD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lang="zh-TW" altLang="en-US" sz="1600">
                <a:solidFill>
                  <a:srgbClr val="EED7BD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跨域課程</a:t>
            </a:r>
            <a:r>
              <a:rPr lang="en-US" altLang="zh-TW" sz="1600">
                <a:solidFill>
                  <a:srgbClr val="EED7BD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lang="zh-TW" altLang="en-US" sz="1600">
                <a:solidFill>
                  <a:srgbClr val="EED7BD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×</a:t>
            </a:r>
            <a:r>
              <a:rPr lang="en-US" altLang="zh-TW" sz="1600">
                <a:solidFill>
                  <a:srgbClr val="EED7BD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lang="zh-TW" altLang="en-US" sz="1600">
                <a:solidFill>
                  <a:srgbClr val="EED7BD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新興科技</a:t>
            </a:r>
            <a:endParaRPr lang="zh-TW" altLang="en-US" sz="1600">
              <a:solidFill>
                <a:srgbClr val="EED7BD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914400" y="5461000"/>
            <a:ext cx="10414000" cy="25082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整理日期：</a:t>
            </a:r>
            <a:r>
              <a:rPr lang="en-US" altLang="zh-TW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115</a:t>
            </a:r>
            <a:r>
              <a:rPr lang="zh-TW" altLang="en-US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年</a:t>
            </a:r>
            <a:r>
              <a:rPr lang="en-US" altLang="zh-TW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8</a:t>
            </a:r>
            <a:r>
              <a:rPr lang="zh-TW" altLang="en-US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月</a:t>
            </a:r>
            <a:r>
              <a:rPr lang="en-US" altLang="zh-TW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14</a:t>
            </a:r>
            <a:r>
              <a:rPr lang="zh-TW" altLang="en-US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日</a:t>
            </a:r>
            <a:r>
              <a:rPr lang="en-US" altLang="zh-TW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  |   </a:t>
            </a:r>
            <a:r>
              <a:rPr lang="zh-TW" altLang="en-US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資料來源：計畫官網</a:t>
            </a:r>
            <a:r>
              <a:rPr lang="en-US" altLang="zh-TW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pbl.dlearning.ncku.edu.tw</a:t>
            </a:r>
            <a:endParaRPr lang="en-US" altLang="zh-TW" sz="1300">
              <a:solidFill>
                <a:srgbClr val="937F6B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76521A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12192000" cy="508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609600" y="457200"/>
            <a:ext cx="10922000" cy="41973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2400" b="1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</a:rPr>
              <a:t>相關資源清單</a:t>
            </a:r>
            <a:endParaRPr lang="zh-TW" sz="2400" b="1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0" y="1460500"/>
            <a:ext cx="584200" cy="5842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b="1">
                <a:solidFill>
                  <a:srgbClr val="FFFFFF"/>
                </a:solidFill>
                <a:latin typeface="Microsoft JhengHei" panose="020B0604030504040204" charset="-120"/>
                <a:ea typeface="Microsoft JhengHei" panose="020B0604030504040204" charset="-120"/>
              </a:rPr>
              <a:t>1</a:t>
            </a:r>
            <a:endParaRPr lang="en-US" b="1">
              <a:solidFill>
                <a:srgbClr val="FFFFFF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574800" y="1460500"/>
            <a:ext cx="9906000" cy="26606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計畫官網</a:t>
            </a:r>
            <a:r>
              <a:rPr lang="en-US" altLang="zh-TW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https://pbl.dlearning.ncku.edu.tw/</a:t>
            </a:r>
            <a:r>
              <a:rPr lang="zh-TW" altLang="en-US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（公告、工作坊、報名）</a:t>
            </a:r>
            <a:endParaRPr lang="zh-TW" altLang="en-US" sz="1400">
              <a:solidFill>
                <a:srgbClr val="503E2C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2247900"/>
            <a:ext cx="584200" cy="5842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b="1">
                <a:solidFill>
                  <a:srgbClr val="FFFFFF"/>
                </a:solidFill>
                <a:latin typeface="Microsoft JhengHei" panose="020B0604030504040204" charset="-120"/>
                <a:ea typeface="Microsoft JhengHei" panose="020B0604030504040204" charset="-120"/>
              </a:rPr>
              <a:t>2</a:t>
            </a:r>
            <a:endParaRPr lang="en-US" b="1">
              <a:solidFill>
                <a:srgbClr val="FFFFFF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1574800" y="2247900"/>
            <a:ext cx="9906000" cy="26606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教育部資訊及科技教育司公告頁</a:t>
            </a:r>
            <a:r>
              <a:rPr lang="en-US" altLang="zh-TW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https://depart.moe.edu.tw/ed2700/</a:t>
            </a:r>
            <a:endParaRPr lang="en-US" altLang="zh-TW" sz="1400">
              <a:solidFill>
                <a:srgbClr val="503E2C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3035300"/>
            <a:ext cx="584200" cy="5842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b="1">
                <a:solidFill>
                  <a:srgbClr val="FFFFFF"/>
                </a:solidFill>
                <a:latin typeface="Microsoft JhengHei" panose="020B0604030504040204" charset="-120"/>
                <a:ea typeface="Microsoft JhengHei" panose="020B0604030504040204" charset="-120"/>
              </a:rPr>
              <a:t>3</a:t>
            </a:r>
            <a:endParaRPr lang="en-US" b="1">
              <a:solidFill>
                <a:srgbClr val="FFFFFF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1574800" y="3035300"/>
            <a:ext cx="9906000" cy="26606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</a:rPr>
              <a:t>教育部國民及學前教育署網站公告</a:t>
            </a:r>
            <a:endParaRPr lang="zh-TW" sz="1400">
              <a:solidFill>
                <a:srgbClr val="503E2C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" y="3822700"/>
            <a:ext cx="584200" cy="5842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b="1">
                <a:solidFill>
                  <a:srgbClr val="FFFFFF"/>
                </a:solidFill>
                <a:latin typeface="Microsoft JhengHei" panose="020B0604030504040204" charset="-120"/>
                <a:ea typeface="Microsoft JhengHei" panose="020B0604030504040204" charset="-120"/>
              </a:rPr>
              <a:t>4</a:t>
            </a:r>
            <a:endParaRPr lang="en-US" b="1">
              <a:solidFill>
                <a:srgbClr val="FFFFFF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1574800" y="3822700"/>
            <a:ext cx="9906000" cy="26606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新竹縣教育網</a:t>
            </a:r>
            <a:r>
              <a:rPr lang="en-US" altLang="zh-TW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https://www.hcc.edu.tw/</a:t>
            </a:r>
            <a:r>
              <a:rPr lang="zh-TW" altLang="en-US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（錄取名單、縣內公告）</a:t>
            </a:r>
            <a:endParaRPr lang="zh-TW" altLang="en-US" sz="1400">
              <a:solidFill>
                <a:srgbClr val="503E2C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0" y="4610100"/>
            <a:ext cx="584200" cy="5842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b="1">
                <a:solidFill>
                  <a:srgbClr val="FFFFFF"/>
                </a:solidFill>
                <a:latin typeface="Microsoft JhengHei" panose="020B0604030504040204" charset="-120"/>
                <a:ea typeface="Microsoft JhengHei" panose="020B0604030504040204" charset="-120"/>
              </a:rPr>
              <a:t>5</a:t>
            </a:r>
            <a:endParaRPr lang="en-US" b="1">
              <a:solidFill>
                <a:srgbClr val="FFFFFF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1574800" y="4610100"/>
            <a:ext cx="9906000" cy="26606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經費核撥結報：依「教育部補</a:t>
            </a:r>
            <a:r>
              <a:rPr lang="en-US" altLang="zh-TW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(</a:t>
            </a:r>
            <a:r>
              <a:rPr lang="zh-TW" altLang="en-US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捐</a:t>
            </a:r>
            <a:r>
              <a:rPr lang="en-US" altLang="zh-TW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)</a:t>
            </a:r>
            <a:r>
              <a:rPr lang="zh-TW" altLang="en-US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助及委辦經費核撥結報作業要點」（</a:t>
            </a:r>
            <a:r>
              <a:rPr lang="en-US" altLang="zh-TW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114</a:t>
            </a:r>
            <a:r>
              <a:rPr lang="zh-TW" altLang="en-US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年</a:t>
            </a:r>
            <a:r>
              <a:rPr lang="en-US" altLang="zh-TW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4</a:t>
            </a:r>
            <a:r>
              <a:rPr lang="zh-TW" altLang="en-US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月</a:t>
            </a:r>
            <a:r>
              <a:rPr lang="en-US" altLang="zh-TW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28</a:t>
            </a:r>
            <a:r>
              <a:rPr lang="zh-TW" altLang="en-US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日修正版，已下載）</a:t>
            </a:r>
            <a:endParaRPr lang="zh-TW" altLang="en-US" sz="1400">
              <a:solidFill>
                <a:srgbClr val="503E2C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2000" y="5397500"/>
            <a:ext cx="584200" cy="5842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b="1">
                <a:solidFill>
                  <a:srgbClr val="FFFFFF"/>
                </a:solidFill>
                <a:latin typeface="Microsoft JhengHei" panose="020B0604030504040204" charset="-120"/>
                <a:ea typeface="Microsoft JhengHei" panose="020B0604030504040204" charset="-120"/>
              </a:rPr>
              <a:t>6</a:t>
            </a:r>
            <a:endParaRPr lang="en-US" b="1">
              <a:solidFill>
                <a:srgbClr val="FFFFFF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16" name="Text Box 15"/>
          <p:cNvSpPr txBox="1"/>
          <p:nvPr/>
        </p:nvSpPr>
        <p:spPr>
          <a:xfrm>
            <a:off x="1574800" y="5397500"/>
            <a:ext cx="9906000" cy="26606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期中審查說明：已下載於</a:t>
            </a:r>
            <a:r>
              <a:rPr lang="en-US" altLang="zh-TW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03_</a:t>
            </a:r>
            <a:r>
              <a:rPr lang="zh-TW" altLang="en-US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成果規範與結案</a:t>
            </a:r>
            <a:r>
              <a:rPr lang="en-US" altLang="zh-TW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\03_</a:t>
            </a:r>
            <a:r>
              <a:rPr lang="zh-TW" altLang="en-US" sz="14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期中審查</a:t>
            </a:r>
            <a:endParaRPr lang="zh-TW" altLang="en-US" sz="1400">
              <a:solidFill>
                <a:srgbClr val="503E2C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23A0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1270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731000"/>
            <a:ext cx="12192000" cy="1270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Text Box 4"/>
          <p:cNvSpPr txBox="1"/>
          <p:nvPr/>
        </p:nvSpPr>
        <p:spPr>
          <a:xfrm>
            <a:off x="762000" y="2159000"/>
            <a:ext cx="10668000" cy="727710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4400" b="1">
                <a:solidFill>
                  <a:srgbClr val="FFFFFF"/>
                </a:solidFill>
                <a:latin typeface="Microsoft JhengHei" panose="020B0604030504040204" charset="-120"/>
                <a:ea typeface="Microsoft JhengHei" panose="020B0604030504040204" charset="-120"/>
              </a:rPr>
              <a:t>謝謝聆聽</a:t>
            </a:r>
            <a:endParaRPr lang="zh-TW" sz="4400" b="1">
              <a:solidFill>
                <a:srgbClr val="FFFFFF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762000" y="3429000"/>
            <a:ext cx="10668000" cy="358140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2000" b="1">
                <a:solidFill>
                  <a:srgbClr val="0E77B9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送件提醒：</a:t>
            </a:r>
            <a:r>
              <a:rPr lang="en-US" altLang="zh-TW" sz="2000" b="1">
                <a:solidFill>
                  <a:srgbClr val="0E77B9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115</a:t>
            </a:r>
            <a:r>
              <a:rPr lang="zh-TW" altLang="en-US" sz="2000" b="1">
                <a:solidFill>
                  <a:srgbClr val="0E77B9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年</a:t>
            </a:r>
            <a:r>
              <a:rPr lang="en-US" altLang="zh-TW" sz="2000" b="1">
                <a:solidFill>
                  <a:srgbClr val="0E77B9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6</a:t>
            </a:r>
            <a:r>
              <a:rPr lang="zh-TW" altLang="en-US" sz="2000" b="1">
                <a:solidFill>
                  <a:srgbClr val="0E77B9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月</a:t>
            </a:r>
            <a:r>
              <a:rPr lang="en-US" altLang="zh-TW" sz="2000" b="1">
                <a:solidFill>
                  <a:srgbClr val="0E77B9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18</a:t>
            </a:r>
            <a:r>
              <a:rPr lang="zh-TW" altLang="en-US" sz="2000" b="1">
                <a:solidFill>
                  <a:srgbClr val="0E77B9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日前完成申請表並送教網中心</a:t>
            </a:r>
            <a:endParaRPr lang="zh-TW" altLang="en-US" sz="2000" b="1">
              <a:solidFill>
                <a:srgbClr val="0E77B9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762000" y="4191000"/>
            <a:ext cx="10668000" cy="26606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400">
                <a:solidFill>
                  <a:srgbClr val="EED7BD"/>
                </a:solidFill>
                <a:latin typeface="Microsoft JhengHei" panose="020B0604030504040204" charset="-120"/>
                <a:ea typeface="Microsoft JhengHei" panose="020B0604030504040204" charset="-120"/>
              </a:rPr>
              <a:t>本文件為整理性摘要，申請時請以教育部及縣市正式公文、徵件須知原文為準。</a:t>
            </a:r>
            <a:endParaRPr lang="zh-TW" sz="1400">
              <a:solidFill>
                <a:srgbClr val="EED7BD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76521A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12192000" cy="508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609600" y="457200"/>
            <a:ext cx="10922000" cy="41973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2400" b="1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</a:rPr>
              <a:t>計畫概述</a:t>
            </a:r>
            <a:endParaRPr lang="zh-TW" sz="2400" b="1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762000" y="1397000"/>
            <a:ext cx="10668000" cy="28130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全名：中小學新興科技輔助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PBL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跨域課程實施計畫（以下簡稱「本計畫」）</a:t>
            </a:r>
            <a:endParaRPr lang="zh-TW" altLang="en-US" sz="1500">
              <a:solidFill>
                <a:srgbClr val="503E2C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762000" y="2260600"/>
            <a:ext cx="10668000" cy="28130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期程：以學年度為週期運作，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115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年度約為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115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年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8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月至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116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年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7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月（以核定公文為準）</a:t>
            </a:r>
            <a:endParaRPr lang="zh-TW" altLang="en-US" sz="1500">
              <a:solidFill>
                <a:srgbClr val="503E2C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762000" y="3124200"/>
            <a:ext cx="10668000" cy="28130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</a:rPr>
              <a:t>主辦／推動：教育部資訊及科技教育司；計畫辦公室設於國立成功大學數位學習中心</a:t>
            </a:r>
            <a:endParaRPr lang="zh-TW" sz="1500">
              <a:solidFill>
                <a:srgbClr val="503E2C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762000" y="3987800"/>
            <a:ext cx="10668000" cy="28130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</a:rPr>
              <a:t>縣市協辦：縣市政府教育局（處）及縣市數位學習／教育網路中心（新竹縣為教網中心資訊教育推廣組）</a:t>
            </a:r>
            <a:endParaRPr lang="zh-TW" sz="1500">
              <a:solidFill>
                <a:srgbClr val="503E2C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762000" y="4851400"/>
            <a:ext cx="10668000" cy="28130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核心目標：以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PBL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與跨域課程設計，培養學生解決真實問題的能力、批判思考與合作溝通素養</a:t>
            </a:r>
            <a:endParaRPr lang="zh-TW" altLang="en-US" sz="1500">
              <a:solidFill>
                <a:srgbClr val="503E2C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76521A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12192000" cy="508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609600" y="457200"/>
            <a:ext cx="10922000" cy="41973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2400" b="1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</a:rPr>
              <a:t>計畫特色名詞</a:t>
            </a:r>
            <a:endParaRPr lang="zh-TW" sz="2400" b="1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graphicFrame>
        <p:nvGraphicFramePr>
          <p:cNvPr id="5" name="Table 4"/>
          <p:cNvGraphicFramePr/>
          <p:nvPr/>
        </p:nvGraphicFramePr>
        <p:xfrm>
          <a:off x="762000" y="1270000"/>
          <a:ext cx="10668000" cy="4826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32000"/>
                <a:gridCol w="8636000"/>
              </a:tblGrid>
              <a:tr h="603250"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500" b="1">
                          <a:solidFill>
                            <a:srgbClr val="FFFFFF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名詞</a:t>
                      </a:r>
                      <a:endParaRPr lang="zh-TW" sz="1500" b="1">
                        <a:solidFill>
                          <a:srgbClr val="FFFFFF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76521A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500" b="1">
                          <a:solidFill>
                            <a:srgbClr val="FFFFFF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說明</a:t>
                      </a:r>
                      <a:endParaRPr lang="zh-TW" sz="1500" b="1">
                        <a:solidFill>
                          <a:srgbClr val="FFFFFF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76521A"/>
                    </a:solidFill>
                  </a:tcPr>
                </a:tc>
              </a:tr>
              <a:tr h="60325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PBL</a:t>
                      </a:r>
                      <a:endParaRPr lang="en-US" sz="13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以真實問題為起點的學習方式，學生探究、實作、產出並發表</a:t>
                      </a:r>
                      <a:endParaRPr lang="zh-TW" sz="13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</a:tr>
              <a:tr h="603250"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跨域課程</a:t>
                      </a:r>
                      <a:endParaRPr lang="zh-TW" sz="13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AF7F4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整合</a:t>
                      </a:r>
                      <a:r>
                        <a:rPr lang="en-US" altLang="zh-TW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2</a:t>
                      </a:r>
                      <a:r>
                        <a:rPr lang="zh-TW" altLang="en-US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科以上（如科技＋自然、資訊＋藝術）之主題式課程</a:t>
                      </a:r>
                      <a:endParaRPr lang="zh-TW" altLang="en-US" sz="13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AF7F4"/>
                    </a:solidFill>
                  </a:tcPr>
                </a:tc>
              </a:tr>
              <a:tr h="603250"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新興科技</a:t>
                      </a:r>
                      <a:endParaRPr lang="zh-TW" sz="13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AI</a:t>
                      </a:r>
                      <a:r>
                        <a:rPr lang="zh-TW" altLang="en-US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、</a:t>
                      </a:r>
                      <a:r>
                        <a:rPr lang="en-US" altLang="zh-TW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IoT</a:t>
                      </a:r>
                      <a:r>
                        <a:rPr lang="zh-TW" altLang="en-US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、</a:t>
                      </a:r>
                      <a:r>
                        <a:rPr lang="en-US" altLang="zh-TW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AR/VR</a:t>
                      </a:r>
                      <a:r>
                        <a:rPr lang="zh-TW" altLang="en-US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、感測器、程式設計、數位製造等</a:t>
                      </a:r>
                      <a:endParaRPr lang="zh-TW" altLang="en-US" sz="13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</a:tr>
              <a:tr h="603250"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教練學校</a:t>
                      </a:r>
                      <a:endParaRPr lang="zh-TW" sz="13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AF7F4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已具</a:t>
                      </a:r>
                      <a:r>
                        <a:rPr lang="en-US" altLang="zh-TW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PBL</a:t>
                      </a:r>
                      <a:r>
                        <a:rPr lang="zh-TW" altLang="en-US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實施經驗，負責帶領縣內推廣學校</a:t>
                      </a:r>
                      <a:endParaRPr lang="zh-TW" altLang="en-US" sz="13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AF7F4"/>
                    </a:solidFill>
                  </a:tcPr>
                </a:tc>
              </a:tr>
              <a:tr h="603250"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核心學校</a:t>
                      </a:r>
                      <a:endParaRPr lang="zh-TW" sz="13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具課程開發能力，承擔課程設計與師資培訓</a:t>
                      </a:r>
                      <a:endParaRPr lang="zh-TW" sz="13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</a:tr>
              <a:tr h="603250"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推廣學校</a:t>
                      </a:r>
                      <a:endParaRPr lang="zh-TW" sz="13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AF7F4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參與計畫、推廣應用</a:t>
                      </a:r>
                      <a:r>
                        <a:rPr lang="en-US" altLang="zh-TW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PBL</a:t>
                      </a:r>
                      <a:r>
                        <a:rPr lang="zh-TW" altLang="en-US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跨域課程之學校</a:t>
                      </a:r>
                      <a:endParaRPr lang="zh-TW" altLang="en-US" sz="13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AF7F4"/>
                    </a:solidFill>
                  </a:tcPr>
                </a:tc>
              </a:tr>
              <a:tr h="603250"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衛星學校</a:t>
                      </a:r>
                      <a:endParaRPr lang="zh-TW" sz="13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新竹縣擴散推廣之參與學校，本縣招募對象</a:t>
                      </a:r>
                      <a:endParaRPr lang="zh-TW" sz="13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76521A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12192000" cy="508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609600" y="457200"/>
            <a:ext cx="10922000" cy="41973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2400" b="1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</a:rPr>
              <a:t>教育部徵件類型（對照徵件須知）</a:t>
            </a:r>
            <a:endParaRPr lang="zh-TW" sz="2400" b="1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762000" y="1270000"/>
            <a:ext cx="10668000" cy="28130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申請學校以「學校」為主體，擇一類型申請，不得同時申請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2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案：</a:t>
            </a:r>
            <a:endParaRPr lang="zh-TW" altLang="en-US" sz="1500">
              <a:solidFill>
                <a:srgbClr val="503E2C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graphicFrame>
        <p:nvGraphicFramePr>
          <p:cNvPr id="6" name="Table 5"/>
          <p:cNvGraphicFramePr/>
          <p:nvPr/>
        </p:nvGraphicFramePr>
        <p:xfrm>
          <a:off x="762000" y="1905000"/>
          <a:ext cx="10668000" cy="1905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778000"/>
                <a:gridCol w="3048000"/>
                <a:gridCol w="5842000"/>
              </a:tblGrid>
              <a:tr h="6350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500" b="1">
                          <a:solidFill>
                            <a:srgbClr val="FFFFFF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類型</a:t>
                      </a:r>
                      <a:endParaRPr lang="zh-TW" sz="1500" b="1">
                        <a:solidFill>
                          <a:srgbClr val="FFFFFF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76521A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500" b="1">
                          <a:solidFill>
                            <a:srgbClr val="FFFFFF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對象</a:t>
                      </a:r>
                      <a:endParaRPr lang="zh-TW" sz="1500" b="1">
                        <a:solidFill>
                          <a:srgbClr val="FFFFFF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76521A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500" b="1">
                          <a:solidFill>
                            <a:srgbClr val="FFFFFF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協作學校要求</a:t>
                      </a:r>
                      <a:endParaRPr lang="zh-TW" sz="1500" b="1">
                        <a:solidFill>
                          <a:srgbClr val="FFFFFF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76521A"/>
                    </a:solidFill>
                  </a:tcPr>
                </a:tc>
              </a:tr>
              <a:tr h="6350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4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類型一</a:t>
                      </a:r>
                      <a:endParaRPr lang="zh-TW" sz="14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4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教練學校</a:t>
                      </a:r>
                      <a:endParaRPr lang="zh-TW" sz="14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4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須搭配至少</a:t>
                      </a:r>
                      <a:r>
                        <a:rPr lang="en-US" altLang="zh-TW" sz="14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2</a:t>
                      </a:r>
                      <a:r>
                        <a:rPr lang="zh-TW" altLang="en-US" sz="14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所、至多</a:t>
                      </a:r>
                      <a:r>
                        <a:rPr lang="en-US" altLang="zh-TW" sz="14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5</a:t>
                      </a:r>
                      <a:r>
                        <a:rPr lang="zh-TW" altLang="en-US" sz="14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所「推廣學校」</a:t>
                      </a:r>
                      <a:endParaRPr lang="zh-TW" altLang="en-US" sz="14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</a:tr>
              <a:tr h="635000"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4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類型二</a:t>
                      </a:r>
                      <a:endParaRPr lang="zh-TW" sz="14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AF7F4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4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核心學校</a:t>
                      </a:r>
                      <a:endParaRPr lang="zh-TW" sz="14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AF7F4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4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須搭配至少</a:t>
                      </a:r>
                      <a:r>
                        <a:rPr lang="en-US" altLang="zh-TW" sz="14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1</a:t>
                      </a:r>
                      <a:r>
                        <a:rPr lang="zh-TW" altLang="en-US" sz="14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所、至多</a:t>
                      </a:r>
                      <a:r>
                        <a:rPr lang="en-US" altLang="zh-TW" sz="14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2</a:t>
                      </a:r>
                      <a:r>
                        <a:rPr lang="zh-TW" altLang="en-US" sz="140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所「合作學校」</a:t>
                      </a:r>
                      <a:endParaRPr lang="zh-TW" altLang="en-US" sz="140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AF7F4"/>
                    </a:solidFill>
                  </a:tcPr>
                </a:tc>
              </a:tr>
            </a:tbl>
          </a:graphicData>
        </a:graphic>
      </p:graphicFrame>
      <p:sp>
        <p:nvSpPr>
          <p:cNvPr id="7" name="Text Box 6"/>
          <p:cNvSpPr txBox="1"/>
          <p:nvPr/>
        </p:nvSpPr>
        <p:spPr>
          <a:xfrm>
            <a:off x="762000" y="4191000"/>
            <a:ext cx="10668000" cy="29654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600" b="1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</a:rPr>
              <a:t>教育部層級徵件流程：</a:t>
            </a:r>
            <a:endParaRPr lang="zh-TW" sz="1600" b="1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4826000"/>
            <a:ext cx="3175000" cy="889000"/>
          </a:xfrm>
          <a:prstGeom prst="rect">
            <a:avLst/>
          </a:prstGeom>
          <a:solidFill>
            <a:srgbClr val="FAF7F4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TW" sz="13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</a:rPr>
              <a:t>縣內學校申請資料</a:t>
            </a:r>
            <a:endParaRPr lang="zh-TW" sz="1300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18000" y="4826000"/>
            <a:ext cx="3175000" cy="889000"/>
          </a:xfrm>
          <a:prstGeom prst="rect">
            <a:avLst/>
          </a:prstGeom>
          <a:solidFill>
            <a:srgbClr val="FAF7F4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TW" sz="13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</a:rPr>
              <a:t>送縣市教育局（處）／教網中心彙整</a:t>
            </a:r>
            <a:endParaRPr lang="zh-TW" sz="1300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4038600" y="5080000"/>
            <a:ext cx="304800" cy="327660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en-US" b="1">
                <a:solidFill>
                  <a:srgbClr val="0E77B9"/>
                </a:solidFill>
                <a:latin typeface="Microsoft JhengHei" panose="020B0604030504040204" charset="-120"/>
                <a:ea typeface="Microsoft JhengHei" panose="020B0604030504040204" charset="-120"/>
              </a:rPr>
              <a:t>→</a:t>
            </a:r>
            <a:endParaRPr lang="en-US" b="1">
              <a:solidFill>
                <a:srgbClr val="0E77B9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874000" y="4826000"/>
            <a:ext cx="3175000" cy="889000"/>
          </a:xfrm>
          <a:prstGeom prst="rect">
            <a:avLst/>
          </a:prstGeom>
          <a:solidFill>
            <a:srgbClr val="FAF7F4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TW" sz="13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函報教育部（本縣為</a:t>
            </a:r>
            <a:r>
              <a:rPr lang="en-US" altLang="zh-TW" sz="13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115</a:t>
            </a:r>
            <a:r>
              <a:rPr lang="zh-TW" altLang="en-US" sz="13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年</a:t>
            </a:r>
            <a:r>
              <a:rPr lang="en-US" altLang="zh-TW" sz="13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2</a:t>
            </a:r>
            <a:r>
              <a:rPr lang="zh-TW" altLang="en-US" sz="13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月</a:t>
            </a:r>
            <a:r>
              <a:rPr lang="en-US" altLang="zh-TW" sz="13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9</a:t>
            </a:r>
            <a:r>
              <a:rPr lang="zh-TW" altLang="en-US" sz="13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日前）</a:t>
            </a:r>
            <a:endParaRPr lang="zh-TW" altLang="en-US" sz="1300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7594600" y="5080000"/>
            <a:ext cx="304800" cy="327660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en-US" b="1">
                <a:solidFill>
                  <a:srgbClr val="0E77B9"/>
                </a:solidFill>
                <a:latin typeface="Microsoft JhengHei" panose="020B0604030504040204" charset="-120"/>
                <a:ea typeface="Microsoft JhengHei" panose="020B0604030504040204" charset="-120"/>
              </a:rPr>
              <a:t>→</a:t>
            </a:r>
            <a:endParaRPr lang="en-US" b="1">
              <a:solidFill>
                <a:srgbClr val="0E77B9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76521A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12192000" cy="508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609600" y="457200"/>
            <a:ext cx="10922000" cy="41973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2400" b="1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</a:rPr>
              <a:t>新竹縣衛星學校計畫（本案申請重點）</a:t>
            </a:r>
            <a:endParaRPr lang="zh-TW" sz="2400" b="1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0" y="1397000"/>
            <a:ext cx="5207000" cy="1651000"/>
          </a:xfrm>
          <a:prstGeom prst="rect">
            <a:avLst/>
          </a:prstGeom>
          <a:solidFill>
            <a:srgbClr val="FAF7F4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TW" sz="16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徵選數量</a:t>
            </a:r>
            <a:r>
              <a:rPr lang="en-US" altLang="zh-TW" sz="16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
5 </a:t>
            </a:r>
            <a:r>
              <a:rPr lang="zh-TW" altLang="en-US" sz="16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所衛星學校</a:t>
            </a:r>
            <a:endParaRPr lang="zh-TW" altLang="en-US" sz="1600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23000" y="1397000"/>
            <a:ext cx="5207000" cy="1651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TW" sz="1300">
                <a:solidFill>
                  <a:srgbClr val="005C7A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經費</a:t>
            </a:r>
            <a:r>
              <a:rPr lang="en-US" altLang="zh-TW" sz="1300">
                <a:solidFill>
                  <a:srgbClr val="005C7A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
</a:t>
            </a:r>
            <a:r>
              <a:rPr lang="zh-TW" altLang="en-US" sz="1300">
                <a:solidFill>
                  <a:srgbClr val="005C7A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每校運作經費：新臺幣</a:t>
            </a:r>
            <a:r>
              <a:rPr lang="en-US" altLang="zh-TW" sz="1300">
                <a:solidFill>
                  <a:srgbClr val="005C7A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3 </a:t>
            </a:r>
            <a:r>
              <a:rPr lang="zh-TW" altLang="en-US" sz="1300">
                <a:solidFill>
                  <a:srgbClr val="005C7A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萬元</a:t>
            </a:r>
            <a:r>
              <a:rPr lang="en-US" altLang="zh-TW" sz="1300">
                <a:solidFill>
                  <a:srgbClr val="005C7A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
</a:t>
            </a:r>
            <a:r>
              <a:rPr lang="zh-TW" altLang="en-US" sz="1300">
                <a:solidFill>
                  <a:srgbClr val="005C7A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科技教具：約</a:t>
            </a:r>
            <a:r>
              <a:rPr lang="en-US" altLang="zh-TW" sz="1300">
                <a:solidFill>
                  <a:srgbClr val="005C7A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8,000 </a:t>
            </a:r>
            <a:r>
              <a:rPr lang="zh-TW" altLang="en-US" sz="1300">
                <a:solidFill>
                  <a:srgbClr val="005C7A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元（縣網中心統籌）</a:t>
            </a:r>
            <a:r>
              <a:rPr lang="en-US" altLang="zh-TW" sz="1300">
                <a:solidFill>
                  <a:srgbClr val="005C7A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
</a:t>
            </a:r>
            <a:r>
              <a:rPr lang="zh-TW" altLang="en-US" sz="1300">
                <a:solidFill>
                  <a:srgbClr val="005C7A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可另申請種子師資入校（經費另支應）</a:t>
            </a:r>
            <a:endParaRPr lang="zh-TW" altLang="en-US" sz="1300">
              <a:solidFill>
                <a:srgbClr val="005C7A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762000" y="3302000"/>
            <a:ext cx="10922000" cy="29654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600" b="1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</a:rPr>
              <a:t>申請程序</a:t>
            </a:r>
            <a:endParaRPr lang="zh-TW" sz="1600" b="1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3810000"/>
            <a:ext cx="3302000" cy="812800"/>
          </a:xfrm>
          <a:prstGeom prst="rect">
            <a:avLst/>
          </a:prstGeom>
          <a:solidFill>
            <a:srgbClr val="FAF7F4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TW" sz="12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</a:rPr>
              <a:t>填寫計畫申請表</a:t>
            </a:r>
            <a:endParaRPr lang="zh-TW" sz="1200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45000" y="3810000"/>
            <a:ext cx="3302000" cy="812800"/>
          </a:xfrm>
          <a:prstGeom prst="rect">
            <a:avLst/>
          </a:prstGeom>
          <a:solidFill>
            <a:srgbClr val="FAF7F4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sz="12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115/6/18</a:t>
            </a:r>
            <a:r>
              <a:rPr lang="zh-TW" altLang="en-US" sz="12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前</a:t>
            </a:r>
            <a:r>
              <a:rPr lang="en-US" altLang="zh-TW" sz="12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lang="zh-TW" altLang="en-US" sz="12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核章紙本送教網中心＋寄電子檔</a:t>
            </a:r>
            <a:endParaRPr lang="zh-TW" altLang="en-US" sz="1200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4013200" y="4064000"/>
            <a:ext cx="304800" cy="29654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en-US" sz="1600" b="1">
                <a:solidFill>
                  <a:srgbClr val="0E77B9"/>
                </a:solidFill>
                <a:latin typeface="Microsoft JhengHei" panose="020B0604030504040204" charset="-120"/>
                <a:ea typeface="Microsoft JhengHei" panose="020B0604030504040204" charset="-120"/>
              </a:rPr>
              <a:t>→</a:t>
            </a:r>
            <a:endParaRPr lang="en-US" sz="1600" b="1">
              <a:solidFill>
                <a:srgbClr val="0E77B9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28000" y="3810000"/>
            <a:ext cx="3302000" cy="812800"/>
          </a:xfrm>
          <a:prstGeom prst="rect">
            <a:avLst/>
          </a:prstGeom>
          <a:solidFill>
            <a:srgbClr val="FAF7F4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sz="12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115/6/23 </a:t>
            </a:r>
            <a:r>
              <a:rPr lang="zh-TW" altLang="en-US" sz="12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錄取名單公告</a:t>
            </a:r>
            <a:endParaRPr lang="zh-TW" altLang="en-US" sz="1200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7696200" y="4064000"/>
            <a:ext cx="304800" cy="29654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en-US" sz="1600" b="1">
                <a:solidFill>
                  <a:srgbClr val="0E77B9"/>
                </a:solidFill>
                <a:latin typeface="Microsoft JhengHei" panose="020B0604030504040204" charset="-120"/>
                <a:ea typeface="Microsoft JhengHei" panose="020B0604030504040204" charset="-120"/>
              </a:rPr>
              <a:t>→</a:t>
            </a:r>
            <a:endParaRPr lang="en-US" sz="1600" b="1">
              <a:solidFill>
                <a:srgbClr val="0E77B9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762000" y="4953000"/>
            <a:ext cx="10668000" cy="65087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承辦人：沈琦璇（</a:t>
            </a:r>
            <a:r>
              <a:rPr lang="en-US" altLang="zh-TW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03-5962103 </a:t>
            </a:r>
            <a:r>
              <a:rPr lang="zh-TW" altLang="en-US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分機</a:t>
            </a:r>
            <a:r>
              <a:rPr lang="en-US" altLang="zh-TW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323</a:t>
            </a:r>
            <a:r>
              <a:rPr lang="zh-TW" altLang="en-US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，</a:t>
            </a:r>
            <a:r>
              <a:rPr lang="en-US" altLang="zh-TW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jillshen@gapp.hcc.edu.tw</a:t>
            </a:r>
            <a:r>
              <a:rPr lang="zh-TW" altLang="en-US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）</a:t>
            </a:r>
            <a:r>
              <a:rPr lang="en-US" altLang="zh-TW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
</a:t>
            </a:r>
            <a:r>
              <a:rPr lang="zh-TW" altLang="en-US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參與義務（預期）：出席工作坊、縣市成果交流會議、期末成果發表，並配合填報成效資料。</a:t>
            </a:r>
            <a:r>
              <a:rPr lang="en-US" altLang="zh-TW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
</a:t>
            </a:r>
            <a:r>
              <a:rPr lang="zh-TW" altLang="en-US" sz="13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註：運作細節以縣府核定函及計畫辦公室後續公告為準。</a:t>
            </a:r>
            <a:endParaRPr lang="zh-TW" altLang="en-US" sz="1300">
              <a:solidFill>
                <a:srgbClr val="937F6B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76521A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12192000" cy="508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609600" y="457200"/>
            <a:ext cx="10922000" cy="41973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en-US" sz="2400" b="1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4.1 </a:t>
            </a:r>
            <a:r>
              <a:rPr lang="zh-TW" altLang="en-US" sz="2400" b="1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什麼是</a:t>
            </a:r>
            <a:r>
              <a:rPr lang="en-US" altLang="zh-TW" sz="2400" b="1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PBL</a:t>
            </a:r>
            <a:endParaRPr lang="en-US" altLang="zh-TW" sz="2400" b="1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0" y="1524000"/>
            <a:ext cx="10668000" cy="2540000"/>
          </a:xfrm>
          <a:prstGeom prst="rect">
            <a:avLst/>
          </a:prstGeom>
          <a:solidFill>
            <a:srgbClr val="FAF7F4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sz="2000" b="1">
                <a:solidFill>
                  <a:srgbClr val="76521A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Problem-Based Learning
</a:t>
            </a:r>
            <a:r>
              <a:rPr lang="zh-TW" altLang="en-US" sz="2000" b="1">
                <a:solidFill>
                  <a:srgbClr val="76521A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以「真實、開放、無單一標準答案」的問題出發，驅動學生主動探究。</a:t>
            </a:r>
            <a:endParaRPr lang="zh-TW" altLang="en-US" sz="2000" b="1">
              <a:solidFill>
                <a:srgbClr val="76521A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762000" y="4445000"/>
            <a:ext cx="10668000" cy="29654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600" b="1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相較傳統講述式教學，</a:t>
            </a:r>
            <a:r>
              <a:rPr lang="en-US" altLang="zh-TW" sz="1600" b="1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PBL </a:t>
            </a:r>
            <a:r>
              <a:rPr lang="zh-TW" altLang="en-US" sz="1600" b="1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強調：</a:t>
            </a:r>
            <a:endParaRPr lang="zh-TW" altLang="en-US" sz="1600" b="1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5080000"/>
            <a:ext cx="1651000" cy="5080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TW" sz="1300">
                <a:solidFill>
                  <a:srgbClr val="FFFFFF"/>
                </a:solidFill>
                <a:latin typeface="Microsoft JhengHei" panose="020B0604030504040204" charset="-120"/>
                <a:ea typeface="Microsoft JhengHei" panose="020B0604030504040204" charset="-120"/>
              </a:rPr>
              <a:t>學生中心</a:t>
            </a:r>
            <a:endParaRPr lang="zh-TW" sz="1300">
              <a:solidFill>
                <a:srgbClr val="FFFFFF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41600" y="5080000"/>
            <a:ext cx="1651000" cy="5080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TW" sz="1300">
                <a:solidFill>
                  <a:srgbClr val="FFFFFF"/>
                </a:solidFill>
                <a:latin typeface="Microsoft JhengHei" panose="020B0604030504040204" charset="-120"/>
                <a:ea typeface="Microsoft JhengHei" panose="020B0604030504040204" charset="-120"/>
              </a:rPr>
              <a:t>自主學習</a:t>
            </a:r>
            <a:endParaRPr lang="zh-TW" sz="1300">
              <a:solidFill>
                <a:srgbClr val="FFFFFF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21200" y="5080000"/>
            <a:ext cx="1651000" cy="5080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TW" sz="1300">
                <a:solidFill>
                  <a:srgbClr val="FFFFFF"/>
                </a:solidFill>
                <a:latin typeface="Microsoft JhengHei" panose="020B0604030504040204" charset="-120"/>
                <a:ea typeface="Microsoft JhengHei" panose="020B0604030504040204" charset="-120"/>
              </a:rPr>
              <a:t>團隊合作</a:t>
            </a:r>
            <a:endParaRPr lang="zh-TW" sz="1300">
              <a:solidFill>
                <a:srgbClr val="FFFFFF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00800" y="5080000"/>
            <a:ext cx="1651000" cy="5080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TW" sz="1300">
                <a:solidFill>
                  <a:srgbClr val="FFFFFF"/>
                </a:solidFill>
                <a:latin typeface="Microsoft JhengHei" panose="020B0604030504040204" charset="-120"/>
                <a:ea typeface="Microsoft JhengHei" panose="020B0604030504040204" charset="-120"/>
              </a:rPr>
              <a:t>跨域整合</a:t>
            </a:r>
            <a:endParaRPr lang="zh-TW" sz="1300">
              <a:solidFill>
                <a:srgbClr val="FFFFFF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280400" y="5080000"/>
            <a:ext cx="1651000" cy="5080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TW" sz="1300">
                <a:solidFill>
                  <a:srgbClr val="FFFFFF"/>
                </a:solidFill>
                <a:latin typeface="Microsoft JhengHei" panose="020B0604030504040204" charset="-120"/>
                <a:ea typeface="Microsoft JhengHei" panose="020B0604030504040204" charset="-120"/>
              </a:rPr>
              <a:t>形成性評量</a:t>
            </a:r>
            <a:endParaRPr lang="zh-TW" sz="1300">
              <a:solidFill>
                <a:srgbClr val="FFFFFF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2000" y="5080000"/>
            <a:ext cx="1651000" cy="5080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TW" sz="1300">
                <a:solidFill>
                  <a:srgbClr val="FFFFFF"/>
                </a:solidFill>
                <a:latin typeface="Microsoft JhengHei" panose="020B0604030504040204" charset="-120"/>
                <a:ea typeface="Microsoft JhengHei" panose="020B0604030504040204" charset="-120"/>
              </a:rPr>
              <a:t>以作品／方案解決問題</a:t>
            </a:r>
            <a:endParaRPr lang="zh-TW" sz="1300">
              <a:solidFill>
                <a:srgbClr val="FFFFFF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76521A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12192000" cy="508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609600" y="457200"/>
            <a:ext cx="10922000" cy="41973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en-US" sz="2400" b="1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4.2 PBL</a:t>
            </a:r>
            <a:r>
              <a:rPr lang="zh-TW" altLang="en-US" sz="2400" b="1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跨域課程設計重點</a:t>
            </a:r>
            <a:endParaRPr lang="zh-TW" altLang="en-US" sz="2400" b="1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0" y="1524000"/>
            <a:ext cx="152400" cy="584200"/>
          </a:xfrm>
          <a:prstGeom prst="rect">
            <a:avLst/>
          </a:prstGeom>
          <a:solidFill>
            <a:srgbClr val="0E77B9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1143000" y="1524000"/>
            <a:ext cx="10160000" cy="28130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①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真實情境：問題連結學生生活或在地議題（校園節能、社區防災、長照陪伴、農事優化等）</a:t>
            </a:r>
            <a:endParaRPr lang="zh-TW" altLang="en-US" sz="1500">
              <a:solidFill>
                <a:srgbClr val="503E2C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2387600"/>
            <a:ext cx="152400" cy="584200"/>
          </a:xfrm>
          <a:prstGeom prst="rect">
            <a:avLst/>
          </a:prstGeom>
          <a:solidFill>
            <a:srgbClr val="0E77B9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Text Box 7"/>
          <p:cNvSpPr txBox="1"/>
          <p:nvPr/>
        </p:nvSpPr>
        <p:spPr>
          <a:xfrm>
            <a:off x="1143000" y="2387600"/>
            <a:ext cx="10160000" cy="28130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②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新興科技融入：導入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AI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、感測器、程式、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AR/VR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等工具，是解決問題的手段而非展示品</a:t>
            </a:r>
            <a:endParaRPr lang="zh-TW" altLang="en-US" sz="1500">
              <a:solidFill>
                <a:srgbClr val="503E2C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3251200"/>
            <a:ext cx="152400" cy="584200"/>
          </a:xfrm>
          <a:prstGeom prst="rect">
            <a:avLst/>
          </a:prstGeom>
          <a:solidFill>
            <a:srgbClr val="0E77B9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Text Box 9"/>
          <p:cNvSpPr txBox="1"/>
          <p:nvPr/>
        </p:nvSpPr>
        <p:spPr>
          <a:xfrm>
            <a:off x="1143000" y="3251200"/>
            <a:ext cx="10160000" cy="28130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③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跨域整合：至少橫跨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2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個學科／領域，明列學習目標與核心素養對應</a:t>
            </a:r>
            <a:endParaRPr lang="zh-TW" altLang="en-US" sz="1500">
              <a:solidFill>
                <a:srgbClr val="503E2C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" y="4114800"/>
            <a:ext cx="152400" cy="584200"/>
          </a:xfrm>
          <a:prstGeom prst="rect">
            <a:avLst/>
          </a:prstGeom>
          <a:solidFill>
            <a:srgbClr val="0E77B9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Text Box 11"/>
          <p:cNvSpPr txBox="1"/>
          <p:nvPr/>
        </p:nvSpPr>
        <p:spPr>
          <a:xfrm>
            <a:off x="1143000" y="4114800"/>
            <a:ext cx="10160000" cy="28130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④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探究歷程：提問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→ 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蒐集資料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→ 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設計方案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→ 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實作驗證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→ 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修正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→ 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發表回饋</a:t>
            </a:r>
            <a:endParaRPr lang="zh-TW" altLang="en-US" sz="1500">
              <a:solidFill>
                <a:srgbClr val="503E2C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0" y="4978400"/>
            <a:ext cx="152400" cy="584200"/>
          </a:xfrm>
          <a:prstGeom prst="rect">
            <a:avLst/>
          </a:prstGeom>
          <a:solidFill>
            <a:srgbClr val="0E77B9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4" name="Text Box 13"/>
          <p:cNvSpPr txBox="1"/>
          <p:nvPr/>
        </p:nvSpPr>
        <p:spPr>
          <a:xfrm>
            <a:off x="1143000" y="4978400"/>
            <a:ext cx="10160000" cy="28130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⑤</a:t>
            </a:r>
            <a:r>
              <a:rPr lang="en-US" altLang="zh-TW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 </a:t>
            </a:r>
            <a:r>
              <a:rPr lang="zh-TW" altLang="en-US" sz="1500">
                <a:solidFill>
                  <a:srgbClr val="503E2C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成果形式：教案、教學實施計畫、學生作品／方案、可分享的教學模組</a:t>
            </a:r>
            <a:endParaRPr lang="zh-TW" altLang="en-US" sz="1500">
              <a:solidFill>
                <a:srgbClr val="503E2C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76521A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12192000" cy="508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609600" y="457200"/>
            <a:ext cx="10922000" cy="41973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en-US" sz="2400" b="1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4.3 </a:t>
            </a:r>
            <a:r>
              <a:rPr lang="zh-TW" altLang="en-US" sz="2400" b="1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常見實施架構</a:t>
            </a:r>
            <a:endParaRPr lang="zh-TW" altLang="en-US" sz="2400" b="1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0" y="1524000"/>
            <a:ext cx="5207000" cy="3302000"/>
          </a:xfrm>
          <a:prstGeom prst="rect">
            <a:avLst/>
          </a:prstGeom>
          <a:solidFill>
            <a:srgbClr val="FAF7F4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TW" sz="15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課程規劃</a:t>
            </a:r>
            <a:r>
              <a:rPr lang="en-US" altLang="zh-TW" sz="15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
</a:t>
            </a:r>
            <a:r>
              <a:rPr lang="zh-TW" altLang="en-US" sz="15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・主題：教師團隊共同決定，結合學校特色課程或縣市議題</a:t>
            </a:r>
            <a:r>
              <a:rPr lang="en-US" altLang="zh-TW" sz="15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
</a:t>
            </a:r>
            <a:r>
              <a:rPr lang="zh-TW" altLang="en-US" sz="15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・年級／班級：明確列出實施對象與節數</a:t>
            </a:r>
            <a:endParaRPr lang="zh-TW" altLang="en-US" sz="1500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223000" y="1524000"/>
            <a:ext cx="5207000" cy="3302000"/>
          </a:xfrm>
          <a:prstGeom prst="rect">
            <a:avLst/>
          </a:prstGeom>
          <a:solidFill>
            <a:srgbClr val="FAF7F4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TW" sz="15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團隊與評量</a:t>
            </a:r>
            <a:r>
              <a:rPr lang="en-US" altLang="zh-TW" sz="15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
</a:t>
            </a:r>
            <a:r>
              <a:rPr lang="zh-TW" altLang="en-US" sz="15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・分工：主責教師、協同教師、資訊／科技支援、行政支援</a:t>
            </a:r>
            <a:r>
              <a:rPr lang="en-US" altLang="zh-TW" sz="15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
</a:t>
            </a:r>
            <a:r>
              <a:rPr lang="zh-TW" altLang="en-US" sz="15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・評量：學習單、</a:t>
            </a:r>
            <a:r>
              <a:rPr lang="en-US" altLang="zh-TW" sz="15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Rubric</a:t>
            </a:r>
            <a:r>
              <a:rPr lang="zh-TW" altLang="en-US" sz="1500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  <a:cs typeface="Microsoft JhengHei" panose="020B0604030504040204" charset="-120"/>
              </a:rPr>
              <a:t>評規、作品展演、學生自評互評</a:t>
            </a:r>
            <a:endParaRPr lang="zh-TW" altLang="en-US" sz="1500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  <a:cs typeface="Microsoft JhengHei" panose="020B0604030504040204" charset="-12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762000" y="5080000"/>
            <a:ext cx="10668000" cy="26606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1400">
                <a:solidFill>
                  <a:srgbClr val="937F6B"/>
                </a:solidFill>
                <a:latin typeface="Microsoft JhengHei" panose="020B0604030504040204" charset="-120"/>
                <a:ea typeface="Microsoft JhengHei" panose="020B0604030504040204" charset="-120"/>
              </a:rPr>
              <a:t>設計提醒：問題須真實、科技須融入問題解決、課程須跨域、成果須可分享。</a:t>
            </a:r>
            <a:endParaRPr lang="zh-TW" sz="1400">
              <a:solidFill>
                <a:srgbClr val="937F6B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76521A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52400"/>
            <a:ext cx="12192000" cy="50800"/>
          </a:xfrm>
          <a:prstGeom prst="rect">
            <a:avLst/>
          </a:prstGeom>
          <a:solidFill>
            <a:srgbClr val="C1862E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609600" y="457200"/>
            <a:ext cx="10922000" cy="419735"/>
          </a:xfrm>
          <a:prstGeom prst="rect">
            <a:avLst/>
          </a:prstGeom>
          <a:noFill/>
        </p:spPr>
        <p:txBody>
          <a:bodyPr wrap="square" lIns="50800" tIns="25400" rIns="50800" bIns="25400" rtlCol="0" anchor="t">
            <a:spAutoFit/>
          </a:bodyPr>
          <a:p>
            <a:pPr algn="l"/>
            <a:r>
              <a:rPr lang="zh-TW" sz="2400" b="1">
                <a:solidFill>
                  <a:srgbClr val="523A0E"/>
                </a:solidFill>
                <a:latin typeface="Microsoft JhengHei" panose="020B0604030504040204" charset="-120"/>
                <a:ea typeface="Microsoft JhengHei" panose="020B0604030504040204" charset="-120"/>
              </a:rPr>
              <a:t>關鍵時程一覽</a:t>
            </a:r>
            <a:endParaRPr lang="zh-TW" sz="2400" b="1">
              <a:solidFill>
                <a:srgbClr val="523A0E"/>
              </a:solidFill>
              <a:latin typeface="Microsoft JhengHei" panose="020B0604030504040204" charset="-120"/>
              <a:ea typeface="Microsoft JhengHei" panose="020B0604030504040204" charset="-120"/>
            </a:endParaRPr>
          </a:p>
        </p:txBody>
      </p:sp>
      <p:graphicFrame>
        <p:nvGraphicFramePr>
          <p:cNvPr id="5" name="Table 4"/>
          <p:cNvGraphicFramePr/>
          <p:nvPr/>
        </p:nvGraphicFramePr>
        <p:xfrm>
          <a:off x="762000" y="1270000"/>
          <a:ext cx="10668000" cy="5080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810000"/>
                <a:gridCol w="6858000"/>
              </a:tblGrid>
              <a:tr h="5638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500" b="1">
                          <a:solidFill>
                            <a:srgbClr val="FFFFFF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時程</a:t>
                      </a:r>
                      <a:endParaRPr lang="zh-TW" sz="1500" b="1">
                        <a:solidFill>
                          <a:srgbClr val="FFFFFF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76521A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500" b="1">
                          <a:solidFill>
                            <a:srgbClr val="FFFFFF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事項</a:t>
                      </a:r>
                      <a:endParaRPr lang="zh-TW" sz="1500" b="1">
                        <a:solidFill>
                          <a:srgbClr val="FFFFFF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76521A"/>
                    </a:solidFill>
                  </a:tcPr>
                </a:tc>
              </a:tr>
              <a:tr h="56388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115</a:t>
                      </a:r>
                      <a:r>
                        <a:rPr lang="zh-TW" alt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年</a:t>
                      </a:r>
                      <a:r>
                        <a:rPr lang="en-US" alt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1</a:t>
                      </a:r>
                      <a:r>
                        <a:rPr lang="zh-TW" alt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月</a:t>
                      </a:r>
                      <a:r>
                        <a:rPr lang="en-US" alt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14</a:t>
                      </a:r>
                      <a:r>
                        <a:rPr lang="zh-TW" alt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日（上版）</a:t>
                      </a:r>
                      <a:endParaRPr lang="zh-TW" altLang="en-US" sz="135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教育部公告徵件說明</a:t>
                      </a:r>
                      <a:endParaRPr lang="zh-TW" sz="135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</a:tr>
              <a:tr h="56388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115</a:t>
                      </a:r>
                      <a:r>
                        <a:rPr lang="zh-TW" alt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年</a:t>
                      </a:r>
                      <a:r>
                        <a:rPr lang="en-US" alt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1</a:t>
                      </a:r>
                      <a:r>
                        <a:rPr lang="zh-TW" alt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月</a:t>
                      </a:r>
                      <a:r>
                        <a:rPr lang="en-US" alt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23</a:t>
                      </a:r>
                      <a:r>
                        <a:rPr lang="zh-TW" alt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日</a:t>
                      </a:r>
                      <a:r>
                        <a:rPr lang="en-US" alt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 14:00-15:30</a:t>
                      </a:r>
                      <a:endParaRPr lang="en-US" altLang="zh-TW" sz="135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AF7F4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教育部線上徵件說明會（</a:t>
                      </a:r>
                      <a:r>
                        <a:rPr lang="en-US" alt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Google Meet</a:t>
                      </a:r>
                      <a:r>
                        <a:rPr lang="zh-TW" alt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）</a:t>
                      </a:r>
                      <a:endParaRPr lang="zh-TW" altLang="en-US" sz="135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AF7F4"/>
                    </a:solidFill>
                  </a:tcPr>
                </a:tc>
              </a:tr>
              <a:tr h="56388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115</a:t>
                      </a:r>
                      <a:r>
                        <a:rPr lang="zh-TW" alt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年</a:t>
                      </a:r>
                      <a:r>
                        <a:rPr lang="en-US" alt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2</a:t>
                      </a:r>
                      <a:r>
                        <a:rPr lang="zh-TW" alt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月上旬</a:t>
                      </a:r>
                      <a:endParaRPr lang="zh-TW" altLang="en-US" sz="135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縣內學校送件、縣市彙整函報教育部</a:t>
                      </a:r>
                      <a:endParaRPr lang="zh-TW" sz="135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</a:tr>
              <a:tr h="56388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115</a:t>
                      </a:r>
                      <a:r>
                        <a:rPr lang="zh-TW" alt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年</a:t>
                      </a:r>
                      <a:r>
                        <a:rPr lang="en-US" alt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4</a:t>
                      </a:r>
                      <a:r>
                        <a:rPr lang="zh-TW" alt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月</a:t>
                      </a:r>
                      <a:endParaRPr lang="zh-TW" altLang="en-US" sz="135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AF7F4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教育部公告複審／錄取名單</a:t>
                      </a:r>
                      <a:endParaRPr lang="zh-TW" sz="135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AF7F4"/>
                    </a:solidFill>
                  </a:tcPr>
                </a:tc>
              </a:tr>
              <a:tr h="56388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350" b="1">
                          <a:solidFill>
                            <a:srgbClr val="325A14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115</a:t>
                      </a:r>
                      <a:r>
                        <a:rPr lang="zh-TW" altLang="en-US" sz="1350" b="1">
                          <a:solidFill>
                            <a:srgbClr val="325A14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年</a:t>
                      </a:r>
                      <a:r>
                        <a:rPr lang="en-US" altLang="zh-TW" sz="1350" b="1">
                          <a:solidFill>
                            <a:srgbClr val="325A14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6</a:t>
                      </a:r>
                      <a:r>
                        <a:rPr lang="zh-TW" altLang="en-US" sz="1350" b="1">
                          <a:solidFill>
                            <a:srgbClr val="325A14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月</a:t>
                      </a:r>
                      <a:r>
                        <a:rPr lang="en-US" altLang="zh-TW" sz="1350" b="1">
                          <a:solidFill>
                            <a:srgbClr val="325A14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18</a:t>
                      </a:r>
                      <a:r>
                        <a:rPr lang="zh-TW" altLang="en-US" sz="1350" b="1">
                          <a:solidFill>
                            <a:srgbClr val="325A14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日前</a:t>
                      </a:r>
                      <a:endParaRPr lang="zh-TW" altLang="en-US" sz="1350" b="1">
                        <a:solidFill>
                          <a:srgbClr val="325A14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新竹縣衛星學校計畫申請表送件截止（重要）</a:t>
                      </a:r>
                      <a:endParaRPr lang="zh-TW" sz="135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</a:tr>
              <a:tr h="56388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115</a:t>
                      </a:r>
                      <a:r>
                        <a:rPr lang="zh-TW" alt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年</a:t>
                      </a:r>
                      <a:r>
                        <a:rPr lang="en-US" alt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6</a:t>
                      </a:r>
                      <a:r>
                        <a:rPr lang="zh-TW" alt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月</a:t>
                      </a:r>
                      <a:r>
                        <a:rPr lang="en-US" alt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23</a:t>
                      </a:r>
                      <a:r>
                        <a:rPr lang="zh-TW" alt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日</a:t>
                      </a:r>
                      <a:endParaRPr lang="zh-TW" altLang="en-US" sz="135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AF7F4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新竹縣衛星學校錄取名單預定公告</a:t>
                      </a:r>
                      <a:endParaRPr lang="zh-TW" sz="135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AF7F4"/>
                    </a:solidFill>
                  </a:tcPr>
                </a:tc>
              </a:tr>
              <a:tr h="5638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執行期間</a:t>
                      </a:r>
                      <a:endParaRPr lang="zh-TW" sz="135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工作坊、期中審查暨交流會議（約</a:t>
                      </a:r>
                      <a:r>
                        <a:rPr lang="en-US" alt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115</a:t>
                      </a:r>
                      <a:r>
                        <a:rPr lang="zh-TW" alt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年</a:t>
                      </a:r>
                      <a:r>
                        <a:rPr lang="en-US" alt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7</a:t>
                      </a:r>
                      <a:r>
                        <a:rPr lang="zh-TW" altLang="en-US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  <a:cs typeface="Microsoft JhengHei" panose="020B0604030504040204" charset="-120"/>
                        </a:rPr>
                        <a:t>月）</a:t>
                      </a:r>
                      <a:endParaRPr lang="zh-TW" altLang="en-US" sz="135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  <a:cs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FFFFF"/>
                    </a:solidFill>
                  </a:tcPr>
                </a:tc>
              </a:tr>
              <a:tr h="563880"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期末</a:t>
                      </a:r>
                      <a:endParaRPr lang="zh-TW" sz="135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AF7F4"/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TW" sz="1350">
                          <a:solidFill>
                            <a:srgbClr val="503E2C"/>
                          </a:solidFill>
                          <a:latin typeface="Microsoft JhengHei" panose="020B0604030504040204" charset="-120"/>
                          <a:ea typeface="Microsoft JhengHei" panose="020B0604030504040204" charset="-120"/>
                        </a:rPr>
                        <a:t>成果繳交（教案、教學實施計畫、成效資料等）</a:t>
                      </a:r>
                      <a:endParaRPr lang="zh-TW" sz="1350">
                        <a:solidFill>
                          <a:srgbClr val="503E2C"/>
                        </a:solidFill>
                        <a:latin typeface="Microsoft JhengHei" panose="020B0604030504040204" charset="-120"/>
                        <a:ea typeface="Microsoft JhengHei" panose="020B0604030504040204" charset="-120"/>
                      </a:endParaRPr>
                    </a:p>
                  </a:txBody>
                  <a:tcPr marL="127000" marR="127000" marT="50800" marB="50800">
                    <a:solidFill>
                      <a:srgbClr val="FAF7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1938</Words>
  <Application>WPS Presentation</Application>
  <PresentationFormat>Widescreen</PresentationFormat>
  <Paragraphs>216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8" baseType="lpstr">
      <vt:lpstr>Arial</vt:lpstr>
      <vt:lpstr>SimSun</vt:lpstr>
      <vt:lpstr>Wingdings</vt:lpstr>
      <vt:lpstr>Wingdings</vt:lpstr>
      <vt:lpstr>PMingLiU</vt:lpstr>
      <vt:lpstr>Microsoft JhengHei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Blank Presentation</dc:title>
  <dc:creator>lucye</dc:creator>
  <cp:lastModifiedBy>lucye</cp:lastModifiedBy>
  <cp:revision>1</cp:revision>
  <dcterms:created xsi:type="dcterms:W3CDTF">2026-08-14T03:03:41Z</dcterms:created>
  <dcterms:modified xsi:type="dcterms:W3CDTF">2026-08-14T03:03:41Z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7CEE2A8C679C4EAB831087B02AB3E615_11</vt:lpwstr>
  </property>
</Properties>
</file>